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256" r:id="rId5"/>
    <p:sldId id="257" r:id="rId6"/>
    <p:sldId id="258" r:id="rId7"/>
    <p:sldId id="317" r:id="rId8"/>
    <p:sldId id="320" r:id="rId9"/>
    <p:sldId id="321" r:id="rId10"/>
    <p:sldId id="323" r:id="rId11"/>
    <p:sldId id="322" r:id="rId12"/>
    <p:sldId id="331" r:id="rId13"/>
    <p:sldId id="332" r:id="rId14"/>
    <p:sldId id="335" r:id="rId15"/>
    <p:sldId id="334" r:id="rId16"/>
    <p:sldId id="333" r:id="rId17"/>
    <p:sldId id="336" r:id="rId18"/>
    <p:sldId id="319" r:id="rId19"/>
  </p:sldIdLst>
  <p:sldSz cx="9144000" cy="6858000" type="screen4x3"/>
  <p:notesSz cx="6858000" cy="9144000"/>
  <p:defaultTextStyle>
    <a:defPPr>
      <a:defRPr lang="es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2871" autoAdjust="0"/>
  </p:normalViewPr>
  <p:slideViewPr>
    <p:cSldViewPr>
      <p:cViewPr>
        <p:scale>
          <a:sx n="66" d="100"/>
          <a:sy n="66" d="100"/>
        </p:scale>
        <p:origin x="-1212" y="-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24132-C158-4645-B05E-604400EB317E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SV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C9020C-C5DA-48C0-BA31-6388DA763C73}" type="slidenum">
              <a:rPr lang="es-SV" smtClean="0"/>
              <a:pPr/>
              <a:t>‹Nº›</a:t>
            </a:fld>
            <a:endParaRPr lang="es-S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SV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9020C-C5DA-48C0-BA31-6388DA763C73}" type="slidenum">
              <a:rPr lang="es-SV" smtClean="0"/>
              <a:pPr/>
              <a:t>1</a:t>
            </a:fld>
            <a:endParaRPr lang="es-SV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9020C-C5DA-48C0-BA31-6388DA763C73}" type="slidenum">
              <a:rPr lang="es-SV" smtClean="0"/>
              <a:pPr/>
              <a:t>7</a:t>
            </a:fld>
            <a:endParaRPr lang="es-SV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SV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88F7591-0248-453E-80DC-9F6D03865141}" type="datetimeFigureOut">
              <a:rPr lang="es-SV" smtClean="0"/>
              <a:pPr/>
              <a:t>27/09/2011</a:t>
            </a:fld>
            <a:endParaRPr lang="es-SV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SV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6BB38F7-DFCA-46EF-B783-B3096DFC9A11}" type="slidenum">
              <a:rPr lang="es-SV" smtClean="0"/>
              <a:pPr/>
              <a:t>‹Nº›</a:t>
            </a:fld>
            <a:endParaRPr lang="es-S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murrutia@ssf.gob.sv" TargetMode="External"/><Relationship Id="rId3" Type="http://schemas.openxmlformats.org/officeDocument/2006/relationships/hyperlink" Target="mailto:vguerra@ssf.gob.sv" TargetMode="External"/><Relationship Id="rId7" Type="http://schemas.openxmlformats.org/officeDocument/2006/relationships/hyperlink" Target="mailto:Reina.merino@ssf.gob.sv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mailto:jgmendoza@ssf.gob.sv" TargetMode="External"/><Relationship Id="rId4" Type="http://schemas.openxmlformats.org/officeDocument/2006/relationships/hyperlink" Target="mailto:enunez@ssf.gob.s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validador.ssf.gob.sv/dezg/%3cnombre_archiv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124743"/>
            <a:ext cx="7772400" cy="3744417"/>
          </a:xfrm>
        </p:spPr>
        <p:txBody>
          <a:bodyPr>
            <a:normAutofit/>
          </a:bodyPr>
          <a:lstStyle/>
          <a:p>
            <a:r>
              <a:rPr lang="es-UY" dirty="0" smtClean="0"/>
              <a:t>Sistema Único de Validación y Recepción de Información</a:t>
            </a:r>
            <a:br>
              <a:rPr lang="es-UY" dirty="0" smtClean="0"/>
            </a:br>
            <a:r>
              <a:rPr lang="es-UY" dirty="0" smtClean="0"/>
              <a:t>VARE - </a:t>
            </a:r>
            <a:r>
              <a:rPr lang="es-UY" dirty="0" smtClean="0"/>
              <a:t>DEZG</a:t>
            </a:r>
            <a:endParaRPr lang="es-SV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6146" y="0"/>
            <a:ext cx="1627854" cy="1627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4248472"/>
          </a:xfrm>
        </p:spPr>
        <p:txBody>
          <a:bodyPr>
            <a:normAutofit lnSpcReduction="10000"/>
          </a:bodyPr>
          <a:lstStyle/>
          <a:p>
            <a:pPr marL="393192" lvl="1" indent="0">
              <a:buClr>
                <a:schemeClr val="accent4">
                  <a:lumMod val="60000"/>
                  <a:lumOff val="40000"/>
                </a:schemeClr>
              </a:buClr>
              <a:buNone/>
            </a:pPr>
            <a:endParaRPr lang="es-SV" sz="30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" pitchFamily="2" charset="2"/>
              <a:buChar char="Ø"/>
            </a:pPr>
            <a:r>
              <a:rPr lang="es-SV" sz="2600" dirty="0" smtClean="0"/>
              <a:t>Navegadores: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" pitchFamily="2" charset="2"/>
              <a:buChar char="Ø"/>
            </a:pPr>
            <a:endParaRPr lang="es-SV" sz="2600" dirty="0" smtClean="0"/>
          </a:p>
          <a:p>
            <a:pPr marL="603504" lvl="2" indent="-256032">
              <a:spcBef>
                <a:spcPts val="400"/>
              </a:spcBef>
              <a:buClr>
                <a:schemeClr val="accent4">
                  <a:lumMod val="60000"/>
                  <a:lumOff val="40000"/>
                </a:schemeClr>
              </a:buClr>
              <a:buSzPct val="68000"/>
              <a:buNone/>
            </a:pPr>
            <a:r>
              <a:rPr lang="es-SV" sz="2400" dirty="0" smtClean="0"/>
              <a:t>         ::  IE 8 ó superior + Flash Player (</a:t>
            </a:r>
            <a:r>
              <a:rPr lang="es-SV" sz="1600" dirty="0" err="1" smtClean="0"/>
              <a:t>Opc</a:t>
            </a:r>
            <a:r>
              <a:rPr lang="es-SV" sz="1600" dirty="0" smtClean="0"/>
              <a:t>. seleccionar todo</a:t>
            </a:r>
            <a:r>
              <a:rPr lang="es-SV" sz="2400" dirty="0" smtClean="0"/>
              <a:t>)</a:t>
            </a:r>
          </a:p>
          <a:p>
            <a:pPr marL="603504" lvl="2" indent="-256032">
              <a:spcBef>
                <a:spcPts val="400"/>
              </a:spcBef>
              <a:buClr>
                <a:schemeClr val="accent4">
                  <a:lumMod val="60000"/>
                  <a:lumOff val="40000"/>
                </a:schemeClr>
              </a:buClr>
              <a:buSzPct val="68000"/>
              <a:buFont typeface="Wingdings" pitchFamily="2" charset="2"/>
              <a:buChar char="ü"/>
            </a:pPr>
            <a:endParaRPr lang="es-SV" sz="2400" dirty="0" smtClean="0"/>
          </a:p>
          <a:p>
            <a:pPr marL="603504" lvl="2" indent="-256032">
              <a:spcBef>
                <a:spcPts val="400"/>
              </a:spcBef>
              <a:buClr>
                <a:schemeClr val="accent4">
                  <a:lumMod val="60000"/>
                  <a:lumOff val="40000"/>
                </a:schemeClr>
              </a:buClr>
              <a:buSzPct val="68000"/>
              <a:buFont typeface="Wingdings" pitchFamily="2" charset="2"/>
              <a:buChar char="ü"/>
            </a:pPr>
            <a:endParaRPr lang="es-SV" sz="2400" dirty="0" smtClean="0"/>
          </a:p>
          <a:p>
            <a:pPr marL="603504" lvl="2" indent="-256032">
              <a:spcBef>
                <a:spcPts val="400"/>
              </a:spcBef>
              <a:buClr>
                <a:schemeClr val="accent4">
                  <a:lumMod val="60000"/>
                  <a:lumOff val="40000"/>
                </a:schemeClr>
              </a:buClr>
              <a:buSzPct val="68000"/>
              <a:buNone/>
            </a:pPr>
            <a:r>
              <a:rPr lang="es-SV" sz="2400" dirty="0" smtClean="0"/>
              <a:t>         ::  </a:t>
            </a:r>
            <a:r>
              <a:rPr lang="es-SV" sz="2400" dirty="0" err="1" smtClean="0"/>
              <a:t>Firefox</a:t>
            </a:r>
            <a:r>
              <a:rPr lang="es-SV" sz="2400" dirty="0" smtClean="0"/>
              <a:t> 4 ó superior</a:t>
            </a:r>
          </a:p>
          <a:p>
            <a:pPr marL="603504" lvl="2" indent="-256032">
              <a:spcBef>
                <a:spcPts val="400"/>
              </a:spcBef>
              <a:buClr>
                <a:schemeClr val="accent4">
                  <a:lumMod val="60000"/>
                  <a:lumOff val="40000"/>
                </a:schemeClr>
              </a:buClr>
              <a:buSzPct val="68000"/>
              <a:buFont typeface="Wingdings" pitchFamily="2" charset="2"/>
              <a:buChar char="ü"/>
            </a:pPr>
            <a:endParaRPr lang="es-SV" sz="2400" dirty="0" smtClean="0"/>
          </a:p>
          <a:p>
            <a:pPr marL="603504" lvl="2" indent="-256032">
              <a:spcBef>
                <a:spcPts val="400"/>
              </a:spcBef>
              <a:buClr>
                <a:schemeClr val="accent4">
                  <a:lumMod val="60000"/>
                  <a:lumOff val="40000"/>
                </a:schemeClr>
              </a:buClr>
              <a:buSzPct val="68000"/>
              <a:buFont typeface="Wingdings" pitchFamily="2" charset="2"/>
              <a:buChar char="ü"/>
            </a:pPr>
            <a:endParaRPr lang="es-SV" sz="2400" dirty="0" smtClean="0"/>
          </a:p>
          <a:p>
            <a:pPr marL="603504" lvl="2" indent="-256032">
              <a:spcBef>
                <a:spcPts val="400"/>
              </a:spcBef>
              <a:buClr>
                <a:schemeClr val="accent4">
                  <a:lumMod val="60000"/>
                  <a:lumOff val="40000"/>
                </a:schemeClr>
              </a:buClr>
              <a:buSzPct val="68000"/>
              <a:buNone/>
            </a:pPr>
            <a:r>
              <a:rPr lang="es-SV" sz="2400" dirty="0" smtClean="0"/>
              <a:t>         ::  Google </a:t>
            </a:r>
            <a:r>
              <a:rPr lang="es-SV" sz="2400" dirty="0" err="1" smtClean="0"/>
              <a:t>Chrome</a:t>
            </a:r>
            <a:r>
              <a:rPr lang="es-SV" sz="2400" dirty="0" smtClean="0"/>
              <a:t> 12 ó superior</a:t>
            </a:r>
            <a:endParaRPr lang="es-SV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es-SV" sz="3600" dirty="0" smtClean="0"/>
              <a:t/>
            </a:r>
            <a:br>
              <a:rPr lang="es-SV" sz="3600" dirty="0" smtClean="0"/>
            </a:br>
            <a:r>
              <a:rPr lang="es-SV" sz="3600" dirty="0" smtClean="0"/>
              <a:t/>
            </a:r>
            <a:br>
              <a:rPr lang="es-SV" sz="3600" dirty="0" smtClean="0"/>
            </a:br>
            <a:r>
              <a:rPr lang="es-SV" sz="3600" dirty="0" smtClean="0"/>
              <a:t/>
            </a:r>
            <a:br>
              <a:rPr lang="es-SV" sz="3600" dirty="0" smtClean="0"/>
            </a:br>
            <a:endParaRPr lang="es-SV" sz="3600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67544" y="260648"/>
            <a:ext cx="8186766" cy="868346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SV" sz="3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Requerimientos Técnicos</a:t>
            </a:r>
            <a:endParaRPr kumimoji="0" lang="es-SV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2 Imagen" descr="Internet Explorer.bmp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7584" y="2564904"/>
            <a:ext cx="535714" cy="535714"/>
          </a:xfrm>
          <a:prstGeom prst="rect">
            <a:avLst/>
          </a:prstGeom>
        </p:spPr>
      </p:pic>
      <p:pic>
        <p:nvPicPr>
          <p:cNvPr id="7" name="1 Imagen" descr="FireFox.bmp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8410" y="3717032"/>
            <a:ext cx="545238" cy="523810"/>
          </a:xfrm>
          <a:prstGeom prst="rect">
            <a:avLst/>
          </a:prstGeom>
        </p:spPr>
      </p:pic>
      <p:pic>
        <p:nvPicPr>
          <p:cNvPr id="8" name="0 Imagen" descr="Google Chrom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7584" y="4869160"/>
            <a:ext cx="633413" cy="45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904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s-SV" sz="3200" dirty="0" smtClean="0"/>
              <a:t>Diagrama del Proceso</a:t>
            </a:r>
            <a:endParaRPr lang="es-ES" sz="32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938351" cy="584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es-SV" sz="3600" dirty="0" smtClean="0"/>
              <a:t/>
            </a:r>
            <a:br>
              <a:rPr lang="es-SV" sz="3600" dirty="0" smtClean="0"/>
            </a:br>
            <a:r>
              <a:rPr lang="es-SV" sz="3600" dirty="0" smtClean="0"/>
              <a:t/>
            </a:r>
            <a:br>
              <a:rPr lang="es-SV" sz="3600" dirty="0" smtClean="0"/>
            </a:br>
            <a:r>
              <a:rPr lang="es-SV" sz="3600" dirty="0" smtClean="0"/>
              <a:t/>
            </a:r>
            <a:br>
              <a:rPr lang="es-SV" sz="3600" dirty="0" smtClean="0"/>
            </a:br>
            <a:endParaRPr lang="es-SV" sz="3600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67544" y="260648"/>
            <a:ext cx="8186766" cy="868346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SV" sz="3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DEMO</a:t>
            </a:r>
            <a:endParaRPr kumimoji="0" lang="es-SV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772816"/>
            <a:ext cx="3439864" cy="3439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4904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868346"/>
          </a:xfrm>
        </p:spPr>
        <p:txBody>
          <a:bodyPr>
            <a:normAutofit/>
          </a:bodyPr>
          <a:lstStyle/>
          <a:p>
            <a:r>
              <a:rPr lang="es-SV" dirty="0" smtClean="0"/>
              <a:t>Contactos</a:t>
            </a:r>
            <a:endParaRPr lang="es-SV" dirty="0"/>
          </a:p>
        </p:txBody>
      </p:sp>
      <p:pic>
        <p:nvPicPr>
          <p:cNvPr id="4" name="Picture 7" descr="j0433944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710681"/>
            <a:ext cx="11509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j0433944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4292600"/>
            <a:ext cx="115093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j0433944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782118"/>
            <a:ext cx="1150938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j0433944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6675" y="4364038"/>
            <a:ext cx="1150938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547813" y="4396572"/>
            <a:ext cx="27368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lvl="1">
              <a:buFont typeface="Courier New" pitchFamily="49" charset="0"/>
              <a:buNone/>
              <a:tabLst>
                <a:tab pos="914400" algn="l"/>
              </a:tabLst>
            </a:pPr>
            <a:r>
              <a:rPr lang="es-ES_tradnl" sz="1400" dirty="0" smtClean="0"/>
              <a:t>Vladimir Guerra</a:t>
            </a:r>
          </a:p>
          <a:p>
            <a:pPr lvl="1">
              <a:buFont typeface="Courier New" pitchFamily="49" charset="0"/>
              <a:buNone/>
              <a:tabLst>
                <a:tab pos="914400" algn="l"/>
              </a:tabLst>
            </a:pPr>
            <a:r>
              <a:rPr lang="es-ES_tradnl" sz="1400" dirty="0" smtClean="0"/>
              <a:t>Información </a:t>
            </a:r>
            <a:r>
              <a:rPr lang="es-ES_tradnl" sz="1400" dirty="0"/>
              <a:t>de soporte de </a:t>
            </a:r>
            <a:r>
              <a:rPr lang="es-ES_tradnl" sz="1400" dirty="0" smtClean="0"/>
              <a:t>infraestructura</a:t>
            </a:r>
          </a:p>
          <a:p>
            <a:pPr lvl="1">
              <a:buFont typeface="Courier New" pitchFamily="49" charset="0"/>
              <a:buNone/>
              <a:tabLst>
                <a:tab pos="914400" algn="l"/>
              </a:tabLst>
            </a:pPr>
            <a:r>
              <a:rPr lang="es-ES_tradnl" sz="1400" dirty="0" smtClean="0">
                <a:hlinkClick r:id="rId3"/>
              </a:rPr>
              <a:t>vguerra@ssf.gob.sv</a:t>
            </a:r>
            <a:endParaRPr lang="es-ES_tradnl" sz="1400" dirty="0" smtClean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6300192" y="2789854"/>
            <a:ext cx="252082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SV" sz="1400" dirty="0" smtClean="0"/>
              <a:t>Erick Núñez</a:t>
            </a:r>
          </a:p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SV" sz="1400" dirty="0" smtClean="0"/>
              <a:t>Información Técnica</a:t>
            </a:r>
          </a:p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ES_tradnl" sz="1400" dirty="0" smtClean="0">
                <a:hlinkClick r:id="rId4"/>
              </a:rPr>
              <a:t>enunez@ssf.gob.sv</a:t>
            </a:r>
            <a:endParaRPr lang="es-ES_tradnl" sz="1400" dirty="0" smtClean="0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6228184" y="4383396"/>
            <a:ext cx="27368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ES_tradnl" sz="1400" dirty="0" smtClean="0"/>
              <a:t>José Gregorio Mendoza</a:t>
            </a:r>
          </a:p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ES_tradnl" sz="1400" dirty="0" smtClean="0"/>
              <a:t>Información técnica</a:t>
            </a:r>
          </a:p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ES_tradnl" sz="1400" dirty="0" smtClean="0">
                <a:hlinkClick r:id="rId5"/>
              </a:rPr>
              <a:t>jgmendoza@ssf.gob.sv</a:t>
            </a:r>
            <a:endParaRPr lang="es-ES_tradnl" sz="1400" dirty="0" smtClean="0"/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2051720" y="2834933"/>
            <a:ext cx="25202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SV" sz="1400" dirty="0" smtClean="0"/>
              <a:t>Reina Merino</a:t>
            </a:r>
            <a:endParaRPr lang="es-SV" sz="1400" dirty="0" smtClean="0"/>
          </a:p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SV" sz="1400" dirty="0" smtClean="0"/>
              <a:t>Información conceptual y reglas del </a:t>
            </a:r>
            <a:r>
              <a:rPr lang="es-SV" sz="1400" dirty="0" smtClean="0"/>
              <a:t>negocio</a:t>
            </a:r>
          </a:p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SV" sz="1400" dirty="0" smtClean="0">
                <a:hlinkClick r:id="rId7"/>
              </a:rPr>
              <a:t>reina.merino@ssf.gob.sv</a:t>
            </a:r>
            <a:endParaRPr lang="es-SV" sz="1400" dirty="0" smtClean="0"/>
          </a:p>
        </p:txBody>
      </p:sp>
      <p:pic>
        <p:nvPicPr>
          <p:cNvPr id="15" name="Picture 7" descr="j0433944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97943"/>
            <a:ext cx="11509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995936" y="1340768"/>
            <a:ext cx="25202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SV" sz="1400" dirty="0" smtClean="0"/>
              <a:t>Mauricio Urrutia.</a:t>
            </a:r>
          </a:p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SV" sz="1400" dirty="0" smtClean="0"/>
              <a:t>Información conceptual y reglas del negocio</a:t>
            </a:r>
          </a:p>
          <a:p>
            <a:pPr>
              <a:buFont typeface="Courier New" pitchFamily="49" charset="0"/>
              <a:buNone/>
              <a:tabLst>
                <a:tab pos="914400" algn="l"/>
              </a:tabLst>
            </a:pPr>
            <a:r>
              <a:rPr lang="es-SV" sz="1400" dirty="0" smtClean="0">
                <a:hlinkClick r:id="rId8"/>
              </a:rPr>
              <a:t>murrutia@ssf.gob.sv</a:t>
            </a:r>
            <a:endParaRPr lang="es-SV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SV" dirty="0" smtClean="0"/>
              <a:t>Información Requerida:</a:t>
            </a:r>
          </a:p>
          <a:p>
            <a:pPr lvl="1"/>
            <a:r>
              <a:rPr lang="es-SV" dirty="0" smtClean="0"/>
              <a:t>Nombre completo</a:t>
            </a:r>
          </a:p>
          <a:p>
            <a:pPr lvl="1"/>
            <a:r>
              <a:rPr lang="es-SV" dirty="0" smtClean="0"/>
              <a:t>Cargo</a:t>
            </a:r>
          </a:p>
          <a:p>
            <a:pPr lvl="1"/>
            <a:r>
              <a:rPr lang="es-SV" dirty="0" smtClean="0"/>
              <a:t>Correo electrónico Institucional</a:t>
            </a:r>
          </a:p>
          <a:p>
            <a:pPr lvl="1"/>
            <a:r>
              <a:rPr lang="es-SV" dirty="0" smtClean="0"/>
              <a:t>Teléfono</a:t>
            </a:r>
          </a:p>
          <a:p>
            <a:pPr lvl="1"/>
            <a:r>
              <a:rPr lang="es-SV" dirty="0" smtClean="0"/>
              <a:t>Validador</a:t>
            </a:r>
          </a:p>
          <a:p>
            <a:r>
              <a:rPr lang="es-SV" dirty="0" smtClean="0"/>
              <a:t>Recepción de la Información</a:t>
            </a:r>
          </a:p>
          <a:p>
            <a:r>
              <a:rPr lang="es-SV" dirty="0" smtClean="0"/>
              <a:t>Disponibilidad para las pruebas</a:t>
            </a:r>
          </a:p>
          <a:p>
            <a:r>
              <a:rPr lang="es-SV" dirty="0" smtClean="0"/>
              <a:t>Entrada en vigencia</a:t>
            </a:r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SV" sz="4000" dirty="0" smtClean="0"/>
              <a:t>Calendarización</a:t>
            </a:r>
            <a:endParaRPr lang="es-ES" sz="4000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868346"/>
          </a:xfrm>
        </p:spPr>
        <p:txBody>
          <a:bodyPr>
            <a:normAutofit/>
          </a:bodyPr>
          <a:lstStyle/>
          <a:p>
            <a:r>
              <a:rPr lang="es-SV" dirty="0" smtClean="0"/>
              <a:t>Preguntas</a:t>
            </a:r>
            <a:endParaRPr lang="es-SV" dirty="0"/>
          </a:p>
        </p:txBody>
      </p:sp>
      <p:pic>
        <p:nvPicPr>
          <p:cNvPr id="4" name="3 Marcador de contenido" descr="MH9000787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772816"/>
            <a:ext cx="3836679" cy="3836679"/>
          </a:xfr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s-SV" sz="2600" dirty="0" smtClean="0"/>
              <a:t>Introducción</a:t>
            </a:r>
            <a:endParaRPr lang="es-SV" dirty="0" smtClean="0"/>
          </a:p>
          <a:p>
            <a:pPr lvl="1"/>
            <a:endParaRPr lang="es-SV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" pitchFamily="2" charset="2"/>
              <a:buChar char="Ø"/>
            </a:pPr>
            <a:r>
              <a:rPr lang="es-SV" sz="2600" dirty="0" smtClean="0"/>
              <a:t>Modificaciones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" pitchFamily="2" charset="2"/>
              <a:buChar char="Ø"/>
            </a:pPr>
            <a:endParaRPr lang="es-SV" sz="26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" pitchFamily="2" charset="2"/>
              <a:buChar char="Ø"/>
            </a:pPr>
            <a:r>
              <a:rPr lang="es-SV" sz="2600" dirty="0" smtClean="0"/>
              <a:t>XSD y XML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" pitchFamily="2" charset="2"/>
              <a:buChar char="Ø"/>
            </a:pPr>
            <a:endParaRPr lang="es-SV" sz="26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" pitchFamily="2" charset="2"/>
              <a:buChar char="Ø"/>
            </a:pPr>
            <a:r>
              <a:rPr lang="es-SV" sz="2600" dirty="0" smtClean="0"/>
              <a:t>Requerimientos Técnicos </a:t>
            </a:r>
          </a:p>
          <a:p>
            <a:pPr marL="365760" lvl="1" indent="-256032">
              <a:spcBef>
                <a:spcPts val="400"/>
              </a:spcBef>
              <a:buSzPct val="68000"/>
              <a:buNone/>
            </a:pPr>
            <a:r>
              <a:rPr lang="es-SV" sz="2600" dirty="0" smtClean="0"/>
              <a:t>	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" pitchFamily="2" charset="2"/>
              <a:buChar char="Ø"/>
            </a:pPr>
            <a:r>
              <a:rPr lang="es-SV" sz="2600" dirty="0" smtClean="0"/>
              <a:t>Diagrama y DEMO</a:t>
            </a:r>
          </a:p>
          <a:p>
            <a:pPr lvl="1"/>
            <a:endParaRPr lang="es-SV" dirty="0" smtClean="0"/>
          </a:p>
          <a:p>
            <a:endParaRPr lang="es-SV" dirty="0" smtClean="0"/>
          </a:p>
          <a:p>
            <a:pPr lvl="1"/>
            <a:endParaRPr lang="es-SV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Agenda</a:t>
            </a:r>
            <a:endParaRPr lang="es-SV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571612"/>
            <a:ext cx="8001056" cy="478634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ES" sz="2400" dirty="0" smtClean="0"/>
              <a:t>Objetivo</a:t>
            </a:r>
          </a:p>
          <a:p>
            <a:pPr algn="just">
              <a:buFont typeface="Wingdings" pitchFamily="2" charset="2"/>
              <a:buChar char="Ø"/>
            </a:pPr>
            <a:endParaRPr lang="es-ES" sz="2400" dirty="0" smtClean="0"/>
          </a:p>
          <a:p>
            <a:pPr algn="just">
              <a:buNone/>
            </a:pPr>
            <a:r>
              <a:rPr lang="es-ES" sz="2400" dirty="0" smtClean="0"/>
              <a:t>	Brindar una solución basada en tecnología Web, la cual esta orientada a la centralización de los servicios de validación y envío de la información remitida por las Instituciones Supervisadas, utilizando estándares y buenas prácticas para la implementación de la seguridad y confiabilidad de la información. </a:t>
            </a:r>
          </a:p>
          <a:p>
            <a:pPr algn="just">
              <a:buFont typeface="Wingdings" pitchFamily="2" charset="2"/>
              <a:buChar char="Ø"/>
            </a:pPr>
            <a:endParaRPr lang="es-GT" sz="2400" dirty="0" smtClean="0"/>
          </a:p>
          <a:p>
            <a:pPr algn="just">
              <a:buFont typeface="Wingdings" pitchFamily="2" charset="2"/>
              <a:buChar char="Ø"/>
            </a:pPr>
            <a:endParaRPr lang="es-ES" sz="2000" dirty="0" smtClean="0"/>
          </a:p>
          <a:p>
            <a:pPr algn="just">
              <a:buFont typeface="Wingdings" pitchFamily="2" charset="2"/>
              <a:buChar char="Ø"/>
            </a:pPr>
            <a:endParaRPr lang="es-ES" sz="2000" dirty="0" smtClean="0"/>
          </a:p>
          <a:p>
            <a:pPr algn="just">
              <a:buFont typeface="Wingdings" pitchFamily="2" charset="2"/>
              <a:buChar char="Ø"/>
            </a:pPr>
            <a:endParaRPr lang="es-SV" sz="2000" dirty="0" smtClean="0"/>
          </a:p>
          <a:p>
            <a:endParaRPr lang="es-SV" dirty="0" smtClean="0"/>
          </a:p>
          <a:p>
            <a:endParaRPr lang="es-SV" dirty="0" smtClean="0"/>
          </a:p>
          <a:p>
            <a:pPr lvl="1"/>
            <a:endParaRPr lang="es-SV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SV" sz="4000" dirty="0" smtClean="0"/>
              <a:t>Introducción</a:t>
            </a:r>
            <a:r>
              <a:rPr lang="es-SV" dirty="0" smtClean="0"/>
              <a:t/>
            </a:r>
            <a:br>
              <a:rPr lang="es-SV" dirty="0" smtClean="0"/>
            </a:br>
            <a:endParaRPr lang="es-SV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214422"/>
            <a:ext cx="8215370" cy="485778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s-SV" sz="2800" dirty="0" smtClean="0"/>
              <a:t>Beneficios</a:t>
            </a:r>
          </a:p>
          <a:p>
            <a:pPr>
              <a:buNone/>
            </a:pPr>
            <a:endParaRPr lang="es-SV" sz="2400" dirty="0" smtClean="0"/>
          </a:p>
          <a:p>
            <a:pPr lvl="1" algn="just"/>
            <a:r>
              <a:rPr lang="es-HN" sz="2400" dirty="0" smtClean="0"/>
              <a:t>Las instituciones supervisadas contarán con una herramienta única para la validación y envío de su información.</a:t>
            </a:r>
          </a:p>
          <a:p>
            <a:pPr lvl="1" algn="just"/>
            <a:endParaRPr lang="es-SV" sz="2400" dirty="0" smtClean="0"/>
          </a:p>
          <a:p>
            <a:pPr lvl="1" algn="just"/>
            <a:r>
              <a:rPr lang="es-HN" sz="2400" dirty="0" smtClean="0"/>
              <a:t>Facilidad y Agilización en el proceso de envío de la información.</a:t>
            </a:r>
          </a:p>
          <a:p>
            <a:pPr lvl="1" algn="just"/>
            <a:endParaRPr lang="es-SV" sz="2400" dirty="0" smtClean="0"/>
          </a:p>
          <a:p>
            <a:pPr lvl="1" algn="just"/>
            <a:r>
              <a:rPr lang="es-HN" sz="2400" dirty="0" smtClean="0"/>
              <a:t>No es necesario la instalación de un aplicativo validador por parte de las instituciones supervisadas.</a:t>
            </a:r>
            <a:endParaRPr lang="es-HN" sz="3200" dirty="0" smtClean="0"/>
          </a:p>
          <a:p>
            <a:pPr lvl="1" algn="just"/>
            <a:endParaRPr lang="es-HN" sz="2400" dirty="0" smtClean="0"/>
          </a:p>
          <a:p>
            <a:pPr lvl="1" algn="just"/>
            <a:r>
              <a:rPr lang="es-HN" sz="2400" dirty="0" smtClean="0"/>
              <a:t>La actualización automática de nuevas versiones de los sistemas validadores.</a:t>
            </a:r>
          </a:p>
          <a:p>
            <a:pPr lvl="1" algn="just"/>
            <a:endParaRPr lang="es-SV" sz="2400" dirty="0" smtClean="0"/>
          </a:p>
          <a:p>
            <a:pPr lvl="1" algn="just"/>
            <a:r>
              <a:rPr lang="es-HN" sz="2400" dirty="0" smtClean="0"/>
              <a:t>No se requiere la dependencia con la base de datos </a:t>
            </a:r>
            <a:r>
              <a:rPr lang="es-HN" sz="2400" dirty="0" err="1" smtClean="0"/>
              <a:t>Sybase</a:t>
            </a:r>
            <a:r>
              <a:rPr lang="es-HN" sz="2400" dirty="0" smtClean="0"/>
              <a:t> </a:t>
            </a:r>
            <a:r>
              <a:rPr lang="es-HN" sz="2400" dirty="0" err="1" smtClean="0"/>
              <a:t>AnyWhere</a:t>
            </a:r>
            <a:r>
              <a:rPr lang="es-HN" sz="2400" dirty="0" smtClean="0"/>
              <a:t> ó archivos DBF.</a:t>
            </a:r>
          </a:p>
          <a:p>
            <a:pPr lvl="1" algn="just"/>
            <a:endParaRPr lang="es-HN" sz="2400" dirty="0" smtClean="0"/>
          </a:p>
          <a:p>
            <a:pPr lvl="1" algn="just"/>
            <a:endParaRPr lang="es-SV" sz="3200" dirty="0" smtClean="0"/>
          </a:p>
          <a:p>
            <a:pPr lvl="1" algn="just"/>
            <a:endParaRPr lang="es-SV" sz="2900" dirty="0" smtClean="0"/>
          </a:p>
          <a:p>
            <a:pPr lvl="1"/>
            <a:endParaRPr lang="es-SV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868346"/>
          </a:xfrm>
        </p:spPr>
        <p:txBody>
          <a:bodyPr>
            <a:normAutofit/>
          </a:bodyPr>
          <a:lstStyle/>
          <a:p>
            <a:r>
              <a:rPr lang="es-SV" sz="3600" dirty="0" smtClean="0"/>
              <a:t>Introducción</a:t>
            </a:r>
            <a:endParaRPr lang="es-SV" sz="3600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700808"/>
            <a:ext cx="8215370" cy="3528392"/>
          </a:xfrm>
        </p:spPr>
        <p:txBody>
          <a:bodyPr>
            <a:normAutofit/>
          </a:bodyPr>
          <a:lstStyle/>
          <a:p>
            <a:pPr algn="just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endParaRPr lang="es-HN" sz="2800" dirty="0" smtClean="0"/>
          </a:p>
          <a:p>
            <a:pPr algn="just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s-HN" sz="4800" dirty="0" smtClean="0"/>
              <a:t>Modificaciones</a:t>
            </a:r>
          </a:p>
          <a:p>
            <a:pPr lvl="1" algn="just">
              <a:buClr>
                <a:schemeClr val="accent4">
                  <a:lumMod val="60000"/>
                  <a:lumOff val="40000"/>
                </a:schemeClr>
              </a:buClr>
              <a:buNone/>
            </a:pPr>
            <a:endParaRPr lang="es-HN" sz="2400" dirty="0" smtClean="0"/>
          </a:p>
          <a:p>
            <a:pPr lvl="1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pt-BR" sz="2400" b="1" dirty="0" smtClean="0"/>
              <a:t> </a:t>
            </a:r>
            <a:r>
              <a:rPr lang="pt-BR" sz="2400" b="1" dirty="0" err="1" smtClean="0"/>
              <a:t>Nombre</a:t>
            </a:r>
            <a:r>
              <a:rPr lang="pt-BR" sz="2400" b="1" dirty="0" smtClean="0"/>
              <a:t> de </a:t>
            </a:r>
            <a:r>
              <a:rPr lang="pt-BR" sz="2400" b="1" dirty="0" err="1" smtClean="0"/>
              <a:t>los</a:t>
            </a:r>
            <a:r>
              <a:rPr lang="pt-BR" sz="2400" b="1" dirty="0" smtClean="0"/>
              <a:t> </a:t>
            </a:r>
            <a:r>
              <a:rPr lang="pt-BR" sz="2400" b="1" dirty="0" err="1" smtClean="0"/>
              <a:t>archivos</a:t>
            </a:r>
            <a:endParaRPr lang="pt-BR" sz="2400" b="1" dirty="0" smtClean="0"/>
          </a:p>
          <a:p>
            <a:pPr lvl="1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pt-BR" sz="2400" b="1" dirty="0" smtClean="0"/>
              <a:t> </a:t>
            </a:r>
            <a:r>
              <a:rPr lang="pt-BR" sz="2400" b="1" dirty="0" err="1" smtClean="0"/>
              <a:t>Estructura</a:t>
            </a:r>
            <a:r>
              <a:rPr lang="pt-BR" sz="2400" b="1" dirty="0" smtClean="0"/>
              <a:t> de </a:t>
            </a:r>
            <a:r>
              <a:rPr lang="pt-BR" sz="2400" b="1" dirty="0" err="1" smtClean="0"/>
              <a:t>los</a:t>
            </a:r>
            <a:r>
              <a:rPr lang="pt-BR" sz="2400" b="1" dirty="0" smtClean="0"/>
              <a:t> </a:t>
            </a:r>
            <a:r>
              <a:rPr lang="pt-BR" sz="2400" b="1" dirty="0" err="1" smtClean="0"/>
              <a:t>archivos</a:t>
            </a:r>
            <a:endParaRPr lang="pt-BR" sz="2400" b="1" dirty="0" smtClean="0"/>
          </a:p>
          <a:p>
            <a:pPr lvl="1">
              <a:buClr>
                <a:schemeClr val="accent4">
                  <a:lumMod val="60000"/>
                  <a:lumOff val="40000"/>
                </a:schemeClr>
              </a:buClr>
              <a:buNone/>
            </a:pPr>
            <a:endParaRPr lang="pt-BR" sz="2400" b="1" dirty="0" smtClean="0"/>
          </a:p>
          <a:p>
            <a:pPr lvl="2">
              <a:buNone/>
            </a:pPr>
            <a:endParaRPr lang="es-SV" sz="22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>
              <a:buNone/>
            </a:pPr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SV" sz="2900" dirty="0" smtClean="0"/>
          </a:p>
          <a:p>
            <a:pPr lvl="1"/>
            <a:endParaRPr lang="es-SV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720080"/>
          </a:xfrm>
        </p:spPr>
        <p:txBody>
          <a:bodyPr>
            <a:normAutofit fontScale="32500" lnSpcReduction="20000"/>
          </a:bodyPr>
          <a:lstStyle/>
          <a:p>
            <a:pPr lvl="1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endParaRPr lang="es-HN" sz="3500" dirty="0" smtClean="0"/>
          </a:p>
          <a:p>
            <a:pPr lvl="1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s-HN" sz="8600" dirty="0" smtClean="0"/>
              <a:t>Modificaciones –</a:t>
            </a:r>
            <a:r>
              <a:rPr lang="es-HN" sz="8600" b="1" dirty="0" smtClean="0"/>
              <a:t>Nombre </a:t>
            </a:r>
            <a:r>
              <a:rPr lang="es-SV" sz="8600" b="1" dirty="0" smtClean="0"/>
              <a:t>de los Archivos</a:t>
            </a:r>
            <a:endParaRPr lang="es-SV" sz="8600" dirty="0" smtClean="0"/>
          </a:p>
          <a:p>
            <a:pPr lvl="2">
              <a:buNone/>
            </a:pPr>
            <a:endParaRPr lang="es-SV" sz="22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>
              <a:buNone/>
            </a:pPr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SV" sz="2900" dirty="0" smtClean="0"/>
          </a:p>
          <a:p>
            <a:pPr lvl="1"/>
            <a:endParaRPr lang="es-SV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251520" y="2204864"/>
          <a:ext cx="8640960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  <a:gridCol w="2952328"/>
                <a:gridCol w="2232248"/>
              </a:tblGrid>
              <a:tr h="1303796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b="0" i="0" u="none" strike="noStrike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Archivo de definición de Estructura (Esquema)</a:t>
                      </a:r>
                      <a:endParaRPr lang="es-SV" sz="1600" b="0" i="0" u="none" strike="noStrike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SV" sz="1600" b="0" dirty="0" smtClean="0">
                          <a:solidFill>
                            <a:schemeClr val="bg1"/>
                          </a:solidFill>
                          <a:latin typeface="Arial Black" pitchFamily="34" charset="0"/>
                          <a:ea typeface="Times New Roman"/>
                        </a:rPr>
                        <a:t>Archivo de Datos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s-SV" sz="1600" b="0" dirty="0">
                        <a:solidFill>
                          <a:schemeClr val="bg1"/>
                        </a:solidFill>
                        <a:latin typeface="Arial Black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b="0" i="0" u="none" strike="noStrike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Descripción</a:t>
                      </a:r>
                    </a:p>
                    <a:p>
                      <a:pPr algn="ctr" fontAlgn="b"/>
                      <a:endParaRPr lang="es-SV" sz="1600" b="0" i="0" u="none" strike="noStrike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216484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ssf_dezg_depo_zona.xsd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6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depo_zona.xml</a:t>
                      </a:r>
                      <a:endParaRPr lang="es-SV" sz="1600" b="0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s-SV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Depósitos </a:t>
                      </a:r>
                      <a:r>
                        <a:rPr kumimoji="0" lang="es-SV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por</a:t>
                      </a:r>
                      <a:r>
                        <a:rPr kumimoji="0" lang="es-SV" sz="16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zona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908720"/>
            <a:ext cx="8463884" cy="1080120"/>
          </a:xfrm>
        </p:spPr>
        <p:txBody>
          <a:bodyPr>
            <a:normAutofit/>
          </a:bodyPr>
          <a:lstStyle/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s-HN" sz="2800" dirty="0" smtClean="0"/>
              <a:t>Modificaciones – </a:t>
            </a:r>
            <a:r>
              <a:rPr lang="es-HN" sz="2800" b="1" dirty="0" smtClean="0"/>
              <a:t>Estructura de los Archivos</a:t>
            </a:r>
            <a:r>
              <a:rPr lang="es-HN" sz="2800" dirty="0" smtClean="0"/>
              <a:t> </a:t>
            </a:r>
            <a:r>
              <a:rPr lang="es-SV" sz="3200" b="1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depo_zona.xml</a:t>
            </a:r>
            <a:endParaRPr lang="es-HN" sz="3000" b="1" dirty="0" smtClean="0">
              <a:latin typeface="+mj-lt"/>
            </a:endParaRPr>
          </a:p>
          <a:p>
            <a:pPr lvl="1" algn="just"/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SV" sz="2900" dirty="0" smtClean="0"/>
          </a:p>
          <a:p>
            <a:pPr lvl="1"/>
            <a:endParaRPr lang="es-SV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251520" y="1988840"/>
          <a:ext cx="8533456" cy="388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1631672"/>
                <a:gridCol w="1355895"/>
                <a:gridCol w="972873"/>
                <a:gridCol w="792088"/>
                <a:gridCol w="3132856"/>
              </a:tblGrid>
              <a:tr h="690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SV" sz="1600" b="1" dirty="0">
                          <a:solidFill>
                            <a:schemeClr val="bg1"/>
                          </a:solidFill>
                          <a:latin typeface="Arial Black" pitchFamily="34" charset="0"/>
                          <a:ea typeface="Times New Roman"/>
                        </a:rPr>
                        <a:t>No</a:t>
                      </a:r>
                      <a:endParaRPr lang="es-SV" sz="1600" dirty="0">
                        <a:solidFill>
                          <a:schemeClr val="bg1"/>
                        </a:solidFill>
                        <a:latin typeface="Arial Black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SV" sz="1600" b="1" dirty="0">
                          <a:solidFill>
                            <a:schemeClr val="bg1"/>
                          </a:solidFill>
                          <a:latin typeface="Arial Black" pitchFamily="34" charset="0"/>
                          <a:ea typeface="Times New Roman"/>
                        </a:rPr>
                        <a:t>CAMPO</a:t>
                      </a:r>
                      <a:endParaRPr lang="es-SV" sz="1600" dirty="0">
                        <a:solidFill>
                          <a:schemeClr val="bg1"/>
                        </a:solidFill>
                        <a:latin typeface="Arial Black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SV" sz="1600" b="1" dirty="0">
                          <a:solidFill>
                            <a:schemeClr val="bg1"/>
                          </a:solidFill>
                          <a:latin typeface="Arial Black" pitchFamily="34" charset="0"/>
                          <a:ea typeface="Times New Roman"/>
                        </a:rPr>
                        <a:t>TIPO</a:t>
                      </a:r>
                      <a:endParaRPr lang="es-SV" sz="1600" dirty="0">
                        <a:solidFill>
                          <a:schemeClr val="bg1"/>
                        </a:solidFill>
                        <a:latin typeface="Arial Black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SV" sz="1600" b="1" dirty="0">
                          <a:solidFill>
                            <a:schemeClr val="bg1"/>
                          </a:solidFill>
                          <a:latin typeface="Arial Black" pitchFamily="34" charset="0"/>
                          <a:ea typeface="Times New Roman"/>
                        </a:rPr>
                        <a:t>LONG</a:t>
                      </a:r>
                      <a:endParaRPr lang="es-SV" sz="1600" dirty="0">
                        <a:solidFill>
                          <a:schemeClr val="bg1"/>
                        </a:solidFill>
                        <a:latin typeface="Arial Black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SV" sz="1600" b="1" dirty="0">
                          <a:solidFill>
                            <a:schemeClr val="bg1"/>
                          </a:solidFill>
                          <a:latin typeface="Arial Black" pitchFamily="34" charset="0"/>
                          <a:ea typeface="Times New Roman"/>
                        </a:rPr>
                        <a:t>DEC</a:t>
                      </a:r>
                      <a:endParaRPr lang="es-SV" sz="1600" dirty="0">
                        <a:solidFill>
                          <a:schemeClr val="bg1"/>
                        </a:solidFill>
                        <a:latin typeface="Arial Black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SV" sz="1600" b="1" dirty="0">
                          <a:solidFill>
                            <a:schemeClr val="bg1"/>
                          </a:solidFill>
                          <a:latin typeface="Arial Black" pitchFamily="34" charset="0"/>
                          <a:ea typeface="Times New Roman"/>
                        </a:rPr>
                        <a:t>DESCRIPCIÓN</a:t>
                      </a:r>
                      <a:endParaRPr lang="es-SV" sz="1600" dirty="0">
                        <a:solidFill>
                          <a:schemeClr val="bg1"/>
                        </a:solidFill>
                        <a:latin typeface="Arial Black" pitchFamily="34" charset="0"/>
                        <a:ea typeface="Times New Roman"/>
                      </a:endParaRPr>
                    </a:p>
                  </a:txBody>
                  <a:tcPr marL="44450" marR="44450" marT="0" marB="0" anchor="ctr"/>
                </a:tc>
              </a:tr>
              <a:tr h="60600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s-ES" sz="18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id_tipo_cuenta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SV" sz="18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XsString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es-ES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Tipo de Cuenta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s-ES" sz="18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codigo_zona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SV" sz="18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XsString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es-ES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Código de Zona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s-ES" sz="18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codigo_depto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8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XsString</a:t>
                      </a:r>
                      <a:endParaRPr lang="es-SV" sz="1800" b="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es-ES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Código del  Departamento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s-ES" sz="18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codigo_muni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8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XsString</a:t>
                      </a:r>
                      <a:endParaRPr lang="es-SV" sz="1800" b="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es-ES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Código del  Municipio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s-ES" sz="18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cant_cuentas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8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XsInt</a:t>
                      </a:r>
                      <a:endParaRPr lang="es-SV" sz="1800" b="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es-ES" sz="18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Cantidad de Cuentas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s-ES" sz="18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total_capta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80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XsDecimal</a:t>
                      </a:r>
                      <a:endParaRPr lang="es-SV" sz="1800" b="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SV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Total</a:t>
                      </a:r>
                      <a:r>
                        <a:rPr lang="es-SV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captado</a:t>
                      </a:r>
                      <a:endParaRPr lang="es-SV" sz="1800" b="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214422"/>
            <a:ext cx="8215370" cy="4518834"/>
          </a:xfrm>
        </p:spPr>
        <p:txBody>
          <a:bodyPr>
            <a:normAutofit/>
          </a:bodyPr>
          <a:lstStyle/>
          <a:p>
            <a:pPr lvl="1" algn="just"/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>
              <a:buNone/>
            </a:pPr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SV" sz="2900" dirty="0" smtClean="0"/>
          </a:p>
          <a:p>
            <a:pPr lvl="1"/>
            <a:endParaRPr lang="es-SV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868346"/>
          </a:xfrm>
        </p:spPr>
        <p:txBody>
          <a:bodyPr>
            <a:normAutofit/>
          </a:bodyPr>
          <a:lstStyle/>
          <a:p>
            <a:r>
              <a:rPr lang="es-SV" sz="3600" dirty="0" smtClean="0"/>
              <a:t>Archivos XSD y XML</a:t>
            </a:r>
            <a:endParaRPr lang="es-SV" sz="3600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323528" y="1124743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s-SV" sz="3400" dirty="0" smtClean="0"/>
              <a:t>Definición</a:t>
            </a:r>
          </a:p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endParaRPr lang="es-SV" sz="3400" dirty="0" smtClean="0"/>
          </a:p>
          <a:p>
            <a:pPr lvl="1" algn="just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es-SV" sz="2800" b="1" dirty="0" smtClean="0"/>
              <a:t> XML: </a:t>
            </a:r>
            <a:r>
              <a:rPr lang="es-SV" sz="2800" dirty="0" smtClean="0"/>
              <a:t>Es un lenguaje que permite representar información estructurada  de una forma clara y sencilla.</a:t>
            </a:r>
          </a:p>
          <a:p>
            <a:pPr lvl="3" algn="just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endParaRPr lang="es-SV" sz="2800" dirty="0" smtClean="0"/>
          </a:p>
          <a:p>
            <a:pPr lvl="1" algn="just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es-SV" sz="2800" b="1" dirty="0" smtClean="0"/>
              <a:t> XSD: </a:t>
            </a:r>
            <a:r>
              <a:rPr lang="es-SV" sz="2800" dirty="0" smtClean="0"/>
              <a:t>Es un archivo utilizado para  describir la estructura y las restricciones de los contenidos de los documentos XML.</a:t>
            </a:r>
          </a:p>
          <a:p>
            <a:pPr lvl="2" algn="just">
              <a:buClr>
                <a:schemeClr val="accent4">
                  <a:lumMod val="60000"/>
                  <a:lumOff val="40000"/>
                </a:schemeClr>
              </a:buClr>
              <a:buNone/>
            </a:pPr>
            <a:endParaRPr lang="es-SV" sz="2800" dirty="0" smtClean="0"/>
          </a:p>
          <a:p>
            <a:pPr lvl="2" algn="just">
              <a:buClr>
                <a:schemeClr val="accent4">
                  <a:lumMod val="60000"/>
                  <a:lumOff val="40000"/>
                </a:schemeClr>
              </a:buClr>
              <a:buNone/>
            </a:pPr>
            <a:r>
              <a:rPr lang="es-SV" sz="2800" dirty="0" smtClean="0"/>
              <a:t>Ejemplo: </a:t>
            </a:r>
            <a:r>
              <a:rPr lang="es-SV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depo_zona.xml</a:t>
            </a:r>
            <a:endParaRPr lang="es-SV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4248472"/>
          </a:xfrm>
        </p:spPr>
        <p:txBody>
          <a:bodyPr>
            <a:normAutofit fontScale="70000" lnSpcReduction="20000"/>
          </a:bodyPr>
          <a:lstStyle/>
          <a:p>
            <a:pPr marL="393192" lvl="1" indent="0">
              <a:buClr>
                <a:schemeClr val="accent4">
                  <a:lumMod val="60000"/>
                  <a:lumOff val="40000"/>
                </a:schemeClr>
              </a:buClr>
              <a:buNone/>
            </a:pPr>
            <a:endParaRPr lang="es-SV" sz="3000" dirty="0" smtClean="0"/>
          </a:p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es-SV" sz="4000" dirty="0" smtClean="0"/>
              <a:t>Estructura del nodo raíz de los archivos XML</a:t>
            </a:r>
          </a:p>
          <a:p>
            <a:pPr lvl="2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endParaRPr lang="es-SV" sz="2800" dirty="0" smtClean="0"/>
          </a:p>
          <a:p>
            <a:pPr lvl="1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es-SV" sz="3000" dirty="0" smtClean="0"/>
              <a:t>El nombre del nodo debe ser </a:t>
            </a:r>
            <a:r>
              <a:rPr lang="es-SV" sz="3000" b="1" dirty="0" err="1" smtClean="0"/>
              <a:t>dezg</a:t>
            </a:r>
            <a:endParaRPr lang="es-SV" sz="3000" b="1" dirty="0" smtClean="0"/>
          </a:p>
          <a:p>
            <a:pPr lvl="2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endParaRPr lang="es-SV" sz="2800" dirty="0" smtClean="0"/>
          </a:p>
          <a:p>
            <a:pPr lvl="1"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ü"/>
            </a:pPr>
            <a:r>
              <a:rPr lang="es-SV" sz="3000" dirty="0" smtClean="0"/>
              <a:t>El espacio de nombres principal debe ser: </a:t>
            </a:r>
            <a:r>
              <a:rPr lang="it-IT" sz="2500" dirty="0" smtClean="0">
                <a:solidFill>
                  <a:srgbClr val="FF0000"/>
                </a:solidFill>
                <a:hlinkClick r:id="rId2"/>
              </a:rPr>
              <a:t>http</a:t>
            </a:r>
            <a:r>
              <a:rPr lang="it-IT" sz="2500" dirty="0">
                <a:solidFill>
                  <a:srgbClr val="FF0000"/>
                </a:solidFill>
                <a:hlinkClick r:id="rId2"/>
              </a:rPr>
              <a:t>://</a:t>
            </a:r>
            <a:r>
              <a:rPr lang="it-IT" sz="2500" dirty="0" smtClean="0">
                <a:solidFill>
                  <a:srgbClr val="FF0000"/>
                </a:solidFill>
                <a:hlinkClick r:id="rId2"/>
              </a:rPr>
              <a:t>validador.ssf.gob.sv/dezg/&lt;</a:t>
            </a:r>
            <a:r>
              <a:rPr lang="it-IT" sz="2500" dirty="0" smtClean="0">
                <a:solidFill>
                  <a:srgbClr val="FF0000"/>
                </a:solidFill>
                <a:hlinkClick r:id="rId2"/>
              </a:rPr>
              <a:t>nombre_archivo</a:t>
            </a:r>
            <a:r>
              <a:rPr lang="it-IT" sz="2500" dirty="0" smtClean="0">
                <a:solidFill>
                  <a:srgbClr val="FF0000"/>
                </a:solidFill>
              </a:rPr>
              <a:t>&gt;</a:t>
            </a:r>
            <a:endParaRPr lang="it-IT" sz="2500" dirty="0">
              <a:solidFill>
                <a:srgbClr val="FF0000"/>
              </a:solidFill>
            </a:endParaRPr>
          </a:p>
          <a:p>
            <a:pPr marL="630936" lvl="2" indent="0">
              <a:buClr>
                <a:schemeClr val="accent4">
                  <a:lumMod val="60000"/>
                  <a:lumOff val="40000"/>
                </a:schemeClr>
              </a:buClr>
              <a:buNone/>
            </a:pPr>
            <a:endParaRPr lang="es-SV" sz="2800" dirty="0" smtClean="0"/>
          </a:p>
          <a:p>
            <a:pPr marL="630936" lvl="2" indent="0">
              <a:buClr>
                <a:schemeClr val="accent4">
                  <a:lumMod val="60000"/>
                  <a:lumOff val="40000"/>
                </a:schemeClr>
              </a:buClr>
              <a:buNone/>
            </a:pPr>
            <a:endParaRPr lang="es-SV" sz="2800" dirty="0" smtClean="0"/>
          </a:p>
          <a:p>
            <a:pPr marL="630936" lvl="2" indent="0">
              <a:buClr>
                <a:schemeClr val="accent4">
                  <a:lumMod val="60000"/>
                  <a:lumOff val="40000"/>
                </a:schemeClr>
              </a:buClr>
              <a:buNone/>
            </a:pPr>
            <a:r>
              <a:rPr lang="es-SV" sz="2800" dirty="0" smtClean="0"/>
              <a:t>Ejemplo:</a:t>
            </a:r>
            <a:r>
              <a:rPr lang="es-SV" sz="2800" dirty="0"/>
              <a:t>	</a:t>
            </a:r>
            <a:r>
              <a:rPr lang="es-SV" sz="2800" dirty="0" smtClean="0"/>
              <a:t>	</a:t>
            </a:r>
            <a:endParaRPr lang="it-IT" sz="2800" dirty="0" smtClean="0"/>
          </a:p>
          <a:p>
            <a:r>
              <a:rPr lang="fr-FR" b="1" dirty="0" smtClean="0">
                <a:hlinkClick r:id="" action="ppaction://hlinkfile"/>
              </a:rPr>
              <a:t>-</a:t>
            </a:r>
            <a:r>
              <a:rPr lang="nl-NL" sz="2600" dirty="0" smtClean="0"/>
              <a:t>&lt;dezg xmlns="</a:t>
            </a:r>
            <a:r>
              <a:rPr lang="nl-NL" sz="2600" b="1" dirty="0" smtClean="0"/>
              <a:t>http://validador.ssf.gob.sv/dezg/depo_zona</a:t>
            </a:r>
            <a:r>
              <a:rPr lang="nl-NL" sz="2600" dirty="0" smtClean="0"/>
              <a:t>" xmlns:xsi="</a:t>
            </a:r>
            <a:r>
              <a:rPr lang="nl-NL" sz="2600" b="1" dirty="0" smtClean="0"/>
              <a:t>http://www.w3.org/2001/XMLSchema-instance</a:t>
            </a:r>
            <a:r>
              <a:rPr lang="nl-NL" sz="2600" dirty="0" smtClean="0"/>
              <a:t>"&gt;</a:t>
            </a:r>
          </a:p>
          <a:p>
            <a:r>
              <a:rPr lang="nl-NL" sz="2000" b="1" dirty="0" smtClean="0">
                <a:hlinkClick r:id="" action="ppaction://hlinkfile"/>
              </a:rPr>
              <a:t>-</a:t>
            </a:r>
            <a:endParaRPr lang="nl-NL" sz="2000" dirty="0" smtClean="0"/>
          </a:p>
          <a:p>
            <a:endParaRPr lang="es-HN" sz="2400" dirty="0" smtClean="0"/>
          </a:p>
          <a:p>
            <a:pPr lvl="1" algn="just">
              <a:buNone/>
            </a:pPr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HN" sz="2400" dirty="0" smtClean="0"/>
          </a:p>
          <a:p>
            <a:pPr lvl="1" algn="just"/>
            <a:endParaRPr lang="es-SV" sz="2900" dirty="0" smtClean="0"/>
          </a:p>
          <a:p>
            <a:pPr lvl="1"/>
            <a:endParaRPr lang="es-SV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es-SV" sz="3600" dirty="0" smtClean="0"/>
              <a:t/>
            </a:r>
            <a:br>
              <a:rPr lang="es-SV" sz="3600" dirty="0" smtClean="0"/>
            </a:br>
            <a:r>
              <a:rPr lang="es-SV" sz="3600" dirty="0" smtClean="0"/>
              <a:t/>
            </a:r>
            <a:br>
              <a:rPr lang="es-SV" sz="3600" dirty="0" smtClean="0"/>
            </a:br>
            <a:r>
              <a:rPr lang="es-SV" sz="3600" dirty="0" smtClean="0"/>
              <a:t/>
            </a:r>
            <a:br>
              <a:rPr lang="es-SV" sz="3600" dirty="0" smtClean="0"/>
            </a:br>
            <a:endParaRPr lang="es-SV" sz="3600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0"/>
            <a:ext cx="1115616" cy="1115616"/>
          </a:xfrm>
          <a:prstGeom prst="rect">
            <a:avLst/>
          </a:prstGeo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67544" y="260648"/>
            <a:ext cx="8186766" cy="868346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SV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Archivos XSD y XML</a:t>
            </a:r>
            <a:endParaRPr kumimoji="0" lang="es-SV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04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9D0A358BDC6A458C344A5FC27A3983" ma:contentTypeVersion="0" ma:contentTypeDescription="Create a new document." ma:contentTypeScope="" ma:versionID="5900ab035ed9328abf907b41efa9e49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E757264-A8EA-4460-AAC5-7ED0660025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D304DA0-AF90-4CB9-9D4B-D18E8758150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AD38B58-A770-4EB9-AD60-FFD7E04DAB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1273</TotalTime>
  <Words>368</Words>
  <Application>Microsoft Office PowerPoint</Application>
  <PresentationFormat>Presentación en pantalla (4:3)</PresentationFormat>
  <Paragraphs>178</Paragraphs>
  <Slides>15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Concurrencia</vt:lpstr>
      <vt:lpstr>Sistema Único de Validación y Recepción de Información VARE - DEZG</vt:lpstr>
      <vt:lpstr>Agenda</vt:lpstr>
      <vt:lpstr>Introducción </vt:lpstr>
      <vt:lpstr>Introducción</vt:lpstr>
      <vt:lpstr>Diapositiva 5</vt:lpstr>
      <vt:lpstr>Diapositiva 6</vt:lpstr>
      <vt:lpstr>Diapositiva 7</vt:lpstr>
      <vt:lpstr>Archivos XSD y XML</vt:lpstr>
      <vt:lpstr>   </vt:lpstr>
      <vt:lpstr>   </vt:lpstr>
      <vt:lpstr>Diagrama del Proceso</vt:lpstr>
      <vt:lpstr>   </vt:lpstr>
      <vt:lpstr>Contactos</vt:lpstr>
      <vt:lpstr>Calendarización</vt:lpstr>
      <vt:lpstr>Preguntas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a Instituciones</dc:title>
  <dc:creator>elna</dc:creator>
  <cp:lastModifiedBy>SSF</cp:lastModifiedBy>
  <cp:revision>297</cp:revision>
  <dcterms:created xsi:type="dcterms:W3CDTF">2010-06-18T17:57:04Z</dcterms:created>
  <dcterms:modified xsi:type="dcterms:W3CDTF">2011-09-27T23:35:11Z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0x010100D69D0A358BDC6A458C344A5FC27A3983</vt:lpwstr>
  </property>
</Properties>
</file>